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4" y="116631"/>
            <a:ext cx="8682996" cy="6512247"/>
          </a:xfrm>
        </p:spPr>
      </p:pic>
    </p:spTree>
    <p:extLst>
      <p:ext uri="{BB962C8B-B14F-4D97-AF65-F5344CB8AC3E}">
        <p14:creationId xmlns:p14="http://schemas.microsoft.com/office/powerpoint/2010/main" val="382952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4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Практичне завдання.</a:t>
            </a:r>
            <a:br>
              <a:rPr lang="uk-UA" dirty="0" smtClean="0"/>
            </a:br>
            <a:r>
              <a:rPr lang="uk-UA" dirty="0" smtClean="0"/>
              <a:t>Обчислення числа </a:t>
            </a:r>
            <a:r>
              <a:rPr lang="el-GR" sz="6700" dirty="0" smtClean="0"/>
              <a:t>π</a:t>
            </a:r>
            <a:endParaRPr lang="uk-UA" sz="6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3263"/>
            <a:ext cx="8568952" cy="488208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5" y="3048000"/>
            <a:ext cx="5076825" cy="3810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3"/>
            <a:ext cx="5760640" cy="26581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Синус, косинус, тангенс гострого кута прямокутного трикутника</a:t>
            </a:r>
            <a:endParaRPr lang="uk-UA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" y="4077072"/>
            <a:ext cx="3846281" cy="207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3" y="548680"/>
            <a:ext cx="4568267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4139952" cy="3104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81066"/>
            <a:ext cx="4430464" cy="2744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-1"/>
            <a:ext cx="2708151" cy="2708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24" y="184484"/>
            <a:ext cx="2637751" cy="33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71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60794"/>
            <a:ext cx="8459632" cy="6336558"/>
          </a:xfrm>
        </p:spPr>
      </p:pic>
    </p:spTree>
    <p:extLst>
      <p:ext uri="{BB962C8B-B14F-4D97-AF65-F5344CB8AC3E}">
        <p14:creationId xmlns:p14="http://schemas.microsoft.com/office/powerpoint/2010/main" val="23380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581270"/>
          </a:xfrm>
        </p:spPr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Сучасний учитель – це Аліса в Країні чудес</a:t>
            </a:r>
            <a:r>
              <a:rPr lang="uk-UA" dirty="0" smtClean="0">
                <a:effectLst/>
              </a:rPr>
              <a:t>: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 </a:t>
            </a:r>
            <a:r>
              <a:rPr lang="uk-UA" b="1" dirty="0">
                <a:solidFill>
                  <a:srgbClr val="C00000"/>
                </a:solidFill>
                <a:effectLst/>
              </a:rPr>
              <a:t>«Потрібно бігти з усіх ніг, щоб тільки залишатися на місці, а </a:t>
            </a:r>
            <a:r>
              <a:rPr lang="uk-UA" b="1" dirty="0" smtClean="0">
                <a:solidFill>
                  <a:srgbClr val="C00000"/>
                </a:solidFill>
                <a:effectLst/>
              </a:rPr>
              <a:t>щоб </a:t>
            </a:r>
            <a:r>
              <a:rPr lang="uk-UA" b="1" dirty="0">
                <a:solidFill>
                  <a:srgbClr val="C00000"/>
                </a:solidFill>
                <a:effectLst/>
              </a:rPr>
              <a:t>кудись потрапити, треба бігти як мінімум удвічі швидше»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0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Конкурентоспроможність як інтегрована якість набуває все більшого значення не тільки для особистості, але й для суспільства в цілому. Це – орієнтація на майбутнє, на що вказують тенденції розвитку освіти в </a:t>
            </a:r>
            <a:r>
              <a:rPr lang="uk-UA" sz="3600" dirty="0" smtClean="0"/>
              <a:t>Україні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82458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D:\РАБОТА\ПЕДСОВЕТ\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2418"/>
            <a:ext cx="8352928" cy="62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5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Образ сучасного вчителя очима учнів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200" b="1" dirty="0" smtClean="0"/>
              <a:t>Добре знає свій предмет, вміло організовує роботу на </a:t>
            </a:r>
            <a:r>
              <a:rPr lang="uk-UA" sz="2200" b="1" dirty="0" err="1" smtClean="0"/>
              <a:t>уроці</a:t>
            </a:r>
            <a:r>
              <a:rPr lang="uk-UA" sz="2200" b="1" dirty="0" smtClean="0"/>
              <a:t>, тримає дисципліну.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 smtClean="0"/>
              <a:t>Розуміється на сучасних джерелах інформації, вміє застосовувати ІКТ.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 smtClean="0"/>
              <a:t>Любить дітей, допомагає всім учням</a:t>
            </a:r>
            <a:r>
              <a:rPr lang="ru-RU" sz="2200" b="1" dirty="0"/>
              <a:t>.</a:t>
            </a:r>
            <a:r>
              <a:rPr lang="uk-UA" sz="2200" b="1" dirty="0" smtClean="0"/>
              <a:t> </a:t>
            </a:r>
            <a:endParaRPr lang="en-US" sz="2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 smtClean="0"/>
              <a:t>Ввічливий, привітний, уважний, впевнений </a:t>
            </a:r>
            <a:r>
              <a:rPr lang="uk-UA" sz="2200" b="1" dirty="0"/>
              <a:t>в</a:t>
            </a:r>
            <a:r>
              <a:rPr lang="uk-UA" sz="2200" b="1" dirty="0" smtClean="0"/>
              <a:t> собі, творчий, толерантний, мудрий.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 smtClean="0"/>
              <a:t>Людина, яка цікавиться життям учнів, легко знаходить спільну мову з ними, підтримує дружні стосунки зі школярами.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 smtClean="0"/>
              <a:t>Людина з гарним почуттям гумору.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 smtClean="0"/>
              <a:t>Сучасний вчитель – друг, а не ворог, викликає повагу.</a:t>
            </a:r>
            <a:endParaRPr lang="uk-UA" sz="2200" b="1" dirty="0"/>
          </a:p>
        </p:txBody>
      </p:sp>
    </p:spTree>
    <p:extLst>
      <p:ext uri="{BB962C8B-B14F-4D97-AF65-F5344CB8AC3E}">
        <p14:creationId xmlns:p14="http://schemas.microsoft.com/office/powerpoint/2010/main" val="312802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819296"/>
          </a:xfrm>
        </p:spPr>
        <p:txBody>
          <a:bodyPr>
            <a:normAutofit fontScale="85000" lnSpcReduction="20000"/>
          </a:bodyPr>
          <a:lstStyle/>
          <a:p>
            <a:pPr marL="484632" lvl="0" indent="-457200">
              <a:buFont typeface="Wingdings" panose="05000000000000000000" pitchFamily="2" charset="2"/>
              <a:buChar char="v"/>
            </a:pPr>
            <a:r>
              <a:rPr lang="uk-UA" sz="2800" b="1" dirty="0"/>
              <a:t>Фахівець, який досконало володіє знаннями предмета;</a:t>
            </a:r>
          </a:p>
          <a:p>
            <a:pPr marL="484632" lvl="0" indent="-457200">
              <a:buFont typeface="Wingdings" panose="05000000000000000000" pitchFamily="2" charset="2"/>
              <a:buChar char="v"/>
            </a:pPr>
            <a:r>
              <a:rPr lang="uk-UA" sz="2800" b="1" dirty="0"/>
              <a:t> Тактовний, врівноважений, інтелігентний, відповідальний, толерантний, чесний, </a:t>
            </a:r>
            <a:r>
              <a:rPr lang="en-US" sz="2800" b="1" dirty="0" smtClean="0"/>
              <a:t>   </a:t>
            </a:r>
            <a:r>
              <a:rPr lang="uk-UA" sz="2800" b="1" dirty="0" smtClean="0"/>
              <a:t>об’єктивний</a:t>
            </a:r>
            <a:r>
              <a:rPr lang="uk-UA" sz="2800" b="1" dirty="0"/>
              <a:t>.</a:t>
            </a:r>
          </a:p>
          <a:p>
            <a:pPr marL="484632" lvl="0" indent="-457200">
              <a:buFont typeface="Wingdings" panose="05000000000000000000" pitchFamily="2" charset="2"/>
              <a:buChar char="v"/>
            </a:pPr>
            <a:r>
              <a:rPr lang="uk-UA" sz="2800" b="1" dirty="0"/>
              <a:t>Відкритий до нових ідей, творчий, сучасний, креативний.</a:t>
            </a:r>
          </a:p>
          <a:p>
            <a:pPr marL="484632" lvl="0" indent="-457200">
              <a:buFont typeface="Wingdings" panose="05000000000000000000" pitchFamily="2" charset="2"/>
              <a:buChar char="v"/>
            </a:pPr>
            <a:r>
              <a:rPr lang="uk-UA" sz="2800" b="1" dirty="0"/>
              <a:t>Уміє створити на доброзичливу атмосферу, вислухати учнів, знайти індивідуальний підхід до </a:t>
            </a:r>
            <a:r>
              <a:rPr lang="uk-UA" sz="2800" b="1" dirty="0" smtClean="0"/>
              <a:t>кожного.</a:t>
            </a:r>
            <a:endParaRPr lang="uk-UA" sz="2800" b="1" dirty="0"/>
          </a:p>
          <a:p>
            <a:pPr marL="484632" lvl="0" indent="-457200">
              <a:buFont typeface="Wingdings" panose="05000000000000000000" pitchFamily="2" charset="2"/>
              <a:buChar char="v"/>
            </a:pPr>
            <a:r>
              <a:rPr lang="uk-UA" sz="2800" b="1" dirty="0"/>
              <a:t>Комунікабельний, з великим багажем знань та бажанням розвиватися.</a:t>
            </a:r>
          </a:p>
          <a:p>
            <a:pPr marL="484632" lvl="0" indent="-457200">
              <a:buFont typeface="Wingdings" panose="05000000000000000000" pitchFamily="2" charset="2"/>
              <a:buChar char="v"/>
            </a:pPr>
            <a:r>
              <a:rPr lang="uk-UA" sz="2800" b="1" dirty="0"/>
              <a:t>Володіє інтерактивними технологіями.</a:t>
            </a:r>
          </a:p>
          <a:p>
            <a:pPr marL="484632" lvl="0" indent="-457200">
              <a:buFont typeface="Wingdings" panose="05000000000000000000" pitchFamily="2" charset="2"/>
              <a:buChar char="v"/>
            </a:pPr>
            <a:r>
              <a:rPr lang="uk-UA" sz="2800" b="1" dirty="0"/>
              <a:t>Має досить високу самооцінку.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" y="0"/>
            <a:ext cx="1781175" cy="2571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9689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сучасного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 очима батьків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96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Властивості та якості конкурентоспроможного вчителя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/>
              <a:t>Не </a:t>
            </a:r>
            <a:r>
              <a:rPr lang="uk-UA" sz="2400" b="1" dirty="0"/>
              <a:t>просто дає міцні знання, але і навчає ці знання здобувати й застосовувати на </a:t>
            </a:r>
            <a:r>
              <a:rPr lang="uk-UA" sz="2400" b="1" dirty="0" smtClean="0"/>
              <a:t>практиці;</a:t>
            </a:r>
          </a:p>
          <a:p>
            <a:r>
              <a:rPr lang="uk-UA" sz="2400" b="1" dirty="0" smtClean="0"/>
              <a:t>Прагнення до якісного кінцевого результату;</a:t>
            </a:r>
          </a:p>
          <a:p>
            <a:r>
              <a:rPr lang="uk-UA" sz="2400" b="1" dirty="0" smtClean="0"/>
              <a:t>Високий рівень працездатності;</a:t>
            </a:r>
          </a:p>
          <a:p>
            <a:r>
              <a:rPr lang="uk-UA" sz="2400" b="1" dirty="0" smtClean="0"/>
              <a:t>Здатність долати труднощі;</a:t>
            </a:r>
          </a:p>
          <a:p>
            <a:r>
              <a:rPr lang="uk-UA" sz="2400" b="1" dirty="0" smtClean="0"/>
              <a:t>Творче ставлення до справи;</a:t>
            </a:r>
          </a:p>
          <a:p>
            <a:r>
              <a:rPr lang="uk-UA" sz="2400" b="1" dirty="0" smtClean="0"/>
              <a:t>Здатність до прийняття відповідальних рішень,</a:t>
            </a:r>
          </a:p>
          <a:p>
            <a:pPr marL="82296" indent="0">
              <a:buNone/>
            </a:pPr>
            <a:r>
              <a:rPr lang="uk-UA" sz="2400" b="1" dirty="0"/>
              <a:t> </a:t>
            </a:r>
            <a:r>
              <a:rPr lang="uk-UA" sz="2400" b="1" dirty="0" smtClean="0"/>
              <a:t>    до співпраці</a:t>
            </a:r>
            <a:r>
              <a:rPr lang="uk-UA" sz="2400" b="1" smtClean="0"/>
              <a:t>, співтворчості</a:t>
            </a:r>
            <a:r>
              <a:rPr lang="uk-UA" sz="2400" b="1"/>
              <a:t>,</a:t>
            </a:r>
            <a:r>
              <a:rPr lang="uk-UA" sz="2400" b="1" smtClean="0"/>
              <a:t> </a:t>
            </a:r>
            <a:r>
              <a:rPr lang="uk-UA" sz="2400" b="1" dirty="0" smtClean="0"/>
              <a:t>самоосвіти</a:t>
            </a:r>
            <a:r>
              <a:rPr lang="uk-UA" sz="2400" b="1" smtClean="0"/>
              <a:t>,      самореалізації</a:t>
            </a:r>
            <a:r>
              <a:rPr lang="uk-UA" sz="2400" b="1" dirty="0" smtClean="0"/>
              <a:t>;</a:t>
            </a:r>
          </a:p>
          <a:p>
            <a:r>
              <a:rPr lang="uk-UA" sz="2400" b="1" dirty="0" smtClean="0"/>
              <a:t>Вміння орієнтуватися в сучасному інформаційному просторі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8635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66" y="140108"/>
            <a:ext cx="3443536" cy="2582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75" y="3573016"/>
            <a:ext cx="4217944" cy="3163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3205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850106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</a:rPr>
              <a:t>Математичне моделювання</a:t>
            </a:r>
            <a:endParaRPr lang="uk-UA" sz="4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" y="3205669"/>
            <a:ext cx="4860030" cy="36450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83" y="1478321"/>
            <a:ext cx="2224683" cy="21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9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36912"/>
            <a:ext cx="2905042" cy="3528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16351"/>
            <a:ext cx="2088396" cy="2687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0" y="476672"/>
            <a:ext cx="4499992" cy="33749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060849"/>
            <a:ext cx="6724269" cy="2952328"/>
          </a:xfrm>
        </p:spPr>
        <p:txBody>
          <a:bodyPr/>
          <a:lstStyle/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Чи завжди діє пряма пропорційна залежність? 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Економічне дослідження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27" y="4293096"/>
            <a:ext cx="2143125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0" y="4090122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40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288</TotalTime>
  <Words>292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Солнцестояние</vt:lpstr>
      <vt:lpstr>Волна</vt:lpstr>
      <vt:lpstr>Презентация PowerPoint</vt:lpstr>
      <vt:lpstr>Сучасний учитель – це Аліса в Країні чудес:  «Потрібно бігти з усіх ніг, щоб тільки залишатися на місці, а щоб кудись потрапити, треба бігти як мінімум удвічі швидше»</vt:lpstr>
      <vt:lpstr>Презентация PowerPoint</vt:lpstr>
      <vt:lpstr>Презентация PowerPoint</vt:lpstr>
      <vt:lpstr>Образ сучасного вчителя очима учнів </vt:lpstr>
      <vt:lpstr>Образ сучасного педагога очима батьків</vt:lpstr>
      <vt:lpstr>Властивості та якості конкурентоспроможного вчителя</vt:lpstr>
      <vt:lpstr>Математичне моделювання</vt:lpstr>
      <vt:lpstr>Економічне дослідження</vt:lpstr>
      <vt:lpstr>Практичне завдання. Обчислення числа π</vt:lpstr>
      <vt:lpstr>Синус, косинус, тангенс гострого кута прямокутного трикутника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VTO</dc:creator>
  <cp:lastModifiedBy>VTO</cp:lastModifiedBy>
  <cp:revision>21</cp:revision>
  <dcterms:created xsi:type="dcterms:W3CDTF">2019-01-12T16:14:03Z</dcterms:created>
  <dcterms:modified xsi:type="dcterms:W3CDTF">2019-01-14T04:57:13Z</dcterms:modified>
</cp:coreProperties>
</file>